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7" r:id="rId2"/>
    <p:sldId id="268" r:id="rId3"/>
    <p:sldId id="271" r:id="rId4"/>
    <p:sldId id="272" r:id="rId5"/>
    <p:sldId id="270" r:id="rId6"/>
  </p:sldIdLst>
  <p:sldSz cx="18288000" cy="10287000"/>
  <p:notesSz cx="6858000" cy="9144000"/>
  <p:embeddedFontLst>
    <p:embeddedFont>
      <p:font typeface="Cambria Math" panose="02040503050406030204" pitchFamily="18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7" d="100"/>
          <a:sy n="37" d="100"/>
        </p:scale>
        <p:origin x="988" y="44"/>
      </p:cViewPr>
      <p:guideLst>
        <p:guide orient="horz" pos="792"/>
        <p:guide pos="6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06;ge6deb319fa_5_270" descr="Shape&#10;&#10;Description automatically generated with medium confidence">
            <a:extLst>
              <a:ext uri="{FF2B5EF4-FFF2-40B4-BE49-F238E27FC236}">
                <a16:creationId xmlns:a16="http://schemas.microsoft.com/office/drawing/2014/main" id="{AC4EE6A3-7B93-7075-54D7-CA9BFEBF235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849600" y="246515"/>
            <a:ext cx="1873225" cy="565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4FCB601-904C-E891-320C-01E474E95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175" y="238541"/>
            <a:ext cx="7696200" cy="1021625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369AAAA-52F4-1650-A115-14E5800B2669}"/>
              </a:ext>
            </a:extLst>
          </p:cNvPr>
          <p:cNvGrpSpPr/>
          <p:nvPr/>
        </p:nvGrpSpPr>
        <p:grpSpPr>
          <a:xfrm>
            <a:off x="8133784" y="1866900"/>
            <a:ext cx="9573092" cy="5189602"/>
            <a:chOff x="8133784" y="1866900"/>
            <a:chExt cx="9573092" cy="5189602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24DBEED-962F-4125-469A-D27F978506E2}"/>
                </a:ext>
              </a:extLst>
            </p:cNvPr>
            <p:cNvSpPr txBox="1"/>
            <p:nvPr/>
          </p:nvSpPr>
          <p:spPr>
            <a:xfrm>
              <a:off x="8133784" y="1866900"/>
              <a:ext cx="9144000" cy="37286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457200" indent="-457200">
                <a:lnSpc>
                  <a:spcPct val="150000"/>
                </a:lnSpc>
                <a:buAutoNum type="arabicPeriod"/>
              </a:pP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Tingginya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minat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terhadap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kendaraan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7-seater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menunjukkan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bahwa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kebutuhan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mobil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keluarga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dan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kendaraan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operasional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masih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menjadi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salah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satu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pendorong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utama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pasar</a:t>
              </a:r>
            </a:p>
            <a:p>
              <a:pPr marL="457200" indent="-457200">
                <a:lnSpc>
                  <a:spcPct val="150000"/>
                </a:lnSpc>
                <a:buAutoNum type="arabicPeriod"/>
              </a:pPr>
              <a:r>
                <a:rPr lang="en-ID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Customer </a:t>
              </a:r>
              <a:r>
                <a:rPr lang="en-ID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potensial</a:t>
              </a:r>
              <a:r>
                <a:rPr lang="en-ID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utama</a:t>
              </a:r>
              <a:r>
                <a:rPr lang="en-ID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untuk</a:t>
              </a:r>
              <a:r>
                <a:rPr lang="en-ID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MPV 7-seater EV </a:t>
              </a:r>
              <a:r>
                <a:rPr lang="en-ID"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adalah</a:t>
              </a:r>
              <a:r>
                <a:rPr lang="en-ID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functional customer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yaitu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konsumen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yang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memprioritaskan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fungsi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kapasitas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, dan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efisiensi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kendaraan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dibandingkan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aspek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gaya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atau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performa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Segmen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ini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meliputi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ID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B760AEC-E2B2-5EF1-D154-8E504B3A4584}"/>
                </a:ext>
              </a:extLst>
            </p:cNvPr>
            <p:cNvSpPr txBox="1"/>
            <p:nvPr/>
          </p:nvSpPr>
          <p:spPr>
            <a:xfrm>
              <a:off x="8562876" y="5174512"/>
              <a:ext cx="9144000" cy="18819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Keluarga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dengan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anggota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keluarga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besar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Perusahaan dan armada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operasional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Instansi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ID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pemerintah</a:t>
              </a: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 dan BUMN. </a:t>
              </a:r>
            </a:p>
            <a:p>
              <a:pPr marL="342900" indent="-3429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ID" sz="2000" dirty="0">
                  <a:latin typeface="Arial" panose="020B0604020202020204" pitchFamily="34" charset="0"/>
                  <a:cs typeface="Arial" panose="020B0604020202020204" pitchFamily="34" charset="0"/>
                </a:rPr>
                <a:t>Hotel, travel, dan shuttle service.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7771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6EC95-AB45-7DD0-7A27-B1D0940E9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506;ge6deb319fa_5_270" descr="Shape&#10;&#10;Description automatically generated with medium confidence">
            <a:extLst>
              <a:ext uri="{FF2B5EF4-FFF2-40B4-BE49-F238E27FC236}">
                <a16:creationId xmlns:a16="http://schemas.microsoft.com/office/drawing/2014/main" id="{B1C9B41B-62B9-8122-432B-05AB2E59EA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849600" y="246515"/>
            <a:ext cx="1873225" cy="56525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0A4FD3-DAD0-E968-37B4-3701B1DBE2BD}"/>
              </a:ext>
            </a:extLst>
          </p:cNvPr>
          <p:cNvSpPr txBox="1"/>
          <p:nvPr/>
        </p:nvSpPr>
        <p:spPr>
          <a:xfrm>
            <a:off x="990600" y="1667749"/>
            <a:ext cx="16840200" cy="2228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TCO (Total Cost of Ownership)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menghitung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seluruh</a:t>
            </a: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kepemilikan</a:t>
            </a: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 dan </a:t>
            </a: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suatu</a:t>
            </a: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produk</a:t>
            </a: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selama</a:t>
            </a: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 masa </a:t>
            </a: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hidupnya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mencakup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biaya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pembelian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operasional</a:t>
            </a:r>
            <a:r>
              <a:rPr lang="en-ID" sz="3200" dirty="0">
                <a:latin typeface="Arial" panose="020B0604020202020204" pitchFamily="34" charset="0"/>
                <a:cs typeface="Arial" panose="020B0604020202020204" pitchFamily="34" charset="0"/>
              </a:rPr>
              <a:t>, dan </a:t>
            </a:r>
            <a:r>
              <a:rPr lang="en-ID" sz="3200" dirty="0" err="1">
                <a:latin typeface="Arial" panose="020B0604020202020204" pitchFamily="34" charset="0"/>
                <a:cs typeface="Arial" panose="020B0604020202020204" pitchFamily="34" charset="0"/>
              </a:rPr>
              <a:t>pemeliharaan</a:t>
            </a:r>
            <a:endParaRPr lang="en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8F7941-624C-9D36-0FF5-2D99EDFD3D9C}"/>
              </a:ext>
            </a:extLst>
          </p:cNvPr>
          <p:cNvSpPr txBox="1"/>
          <p:nvPr/>
        </p:nvSpPr>
        <p:spPr>
          <a:xfrm>
            <a:off x="990600" y="647700"/>
            <a:ext cx="16840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Apa </a:t>
            </a:r>
            <a:r>
              <a:rPr lang="en-ID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itu</a:t>
            </a:r>
            <a:r>
              <a:rPr lang="en-ID" sz="3200" b="1" dirty="0">
                <a:latin typeface="Arial" panose="020B0604020202020204" pitchFamily="34" charset="0"/>
                <a:cs typeface="Arial" panose="020B0604020202020204" pitchFamily="34" charset="0"/>
              </a:rPr>
              <a:t> TCO (Total Cost of Ownership)?</a:t>
            </a:r>
            <a:endParaRPr lang="en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2AB078-2AB1-5760-6A65-FDFE0605168A}"/>
                  </a:ext>
                </a:extLst>
              </p:cNvPr>
              <p:cNvSpPr txBox="1"/>
              <p:nvPr/>
            </p:nvSpPr>
            <p:spPr>
              <a:xfrm>
                <a:off x="990600" y="5448300"/>
                <a:ext cx="16046116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ID" sz="32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Secara </a:t>
                </a:r>
                <a:r>
                  <a:rPr lang="en-ID" sz="3200" b="1" dirty="0" err="1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</a:t>
                </a:r>
                <a:r>
                  <a:rPr lang="en-ID" sz="3200" b="1" dirty="0">
                    <a:solidFill>
                      <a:schemeClr val="tx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buNone/>
                </a:pPr>
                <a:endParaRPr lang="en-ID" sz="32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32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𝑻𝑪𝑶</m:t>
                      </m:r>
                      <m:r>
                        <a:rPr lang="en-ID" sz="3200" b="1" i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D" sz="32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𝑨𝒄𝒒𝒖𝒊𝒔𝒊𝒕𝒊𝒐𝒏</m:t>
                      </m:r>
                      <m:r>
                        <a:rPr lang="en-ID" sz="3200" b="1" i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D" sz="32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𝑶𝒑𝒆𝒓𝒂𝒕𝒊𝒐𝒏</m:t>
                      </m:r>
                      <m:r>
                        <a:rPr lang="en-ID" sz="3200" b="1" i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D" sz="32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𝑴𝒂𝒊𝒏𝒕𝒆𝒏𝒂𝒏𝒄𝒆</m:t>
                      </m:r>
                      <m:r>
                        <a:rPr lang="en-ID" sz="3200" b="1" i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D" sz="32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𝑺𝒖𝒑𝒑𝒐𝒓𝒕</m:t>
                      </m:r>
                      <m:r>
                        <a:rPr lang="en-ID" sz="3200" b="1" i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D" sz="3200" b="1" i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𝑹𝒊𝒔𝒌</m:t>
                      </m:r>
                    </m:oMath>
                  </m:oMathPara>
                </a14:m>
                <a:endParaRPr lang="en-ID" sz="3200" b="1" dirty="0">
                  <a:solidFill>
                    <a:schemeClr val="tx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2AB078-2AB1-5760-6A65-FDFE060516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5448300"/>
                <a:ext cx="16046116" cy="1569660"/>
              </a:xfrm>
              <a:prstGeom prst="rect">
                <a:avLst/>
              </a:prstGeom>
              <a:blipFill>
                <a:blip r:embed="rId3"/>
                <a:stretch>
                  <a:fillRect l="-988" t="-5058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4917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0A6E5C5-D56B-6AE7-6928-359C9D53913D}"/>
                  </a:ext>
                </a:extLst>
              </p:cNvPr>
              <p:cNvSpPr txBox="1"/>
              <p:nvPr/>
            </p:nvSpPr>
            <p:spPr>
              <a:xfrm>
                <a:off x="1003004" y="1256414"/>
                <a:ext cx="19570996" cy="104336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 Harga </a:t>
                </a: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Kendaraan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(OTR)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 i="1">
                          <a:latin typeface="Cambria Math" panose="02040503050406030204" pitchFamily="18" charset="0"/>
                        </a:rPr>
                        <m:t>𝑅𝑝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345.000.000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b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Biaya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Sewa </a:t>
                </a: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Baterai</a:t>
                </a:r>
                <a:endParaRPr lang="en-ID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Untuk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penggunaan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≤ 2.000 km/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bulan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 i="1">
                          <a:latin typeface="Cambria Math" panose="02040503050406030204" pitchFamily="18" charset="0"/>
                        </a:rPr>
                        <m:t>𝑅𝑝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880.000/</m:t>
                      </m:r>
                      <m:r>
                        <a:rPr lang="en-ID" sz="2400" i="1">
                          <a:latin typeface="Cambria Math" panose="02040503050406030204" pitchFamily="18" charset="0"/>
                        </a:rPr>
                        <m:t>𝑏𝑢𝑙𝑎𝑛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Normalnya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selama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tahun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>
                          <a:latin typeface="Cambria Math" panose="02040503050406030204" pitchFamily="18" charset="0"/>
                        </a:rPr>
                        <m:t>880.000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×48=</m:t>
                      </m:r>
                      <m:r>
                        <a:rPr lang="en-ID" sz="2400" i="1">
                          <a:latin typeface="Cambria Math" panose="02040503050406030204" pitchFamily="18" charset="0"/>
                        </a:rPr>
                        <m:t>𝑅𝑝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42.240.000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endParaRPr lang="en-ID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Gratis battery subscription </a:t>
                </a: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selama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tahun</a:t>
                </a:r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Sehingga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yang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dibayar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hanya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24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bulan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>
                          <a:latin typeface="Cambria Math" panose="02040503050406030204" pitchFamily="18" charset="0"/>
                        </a:rPr>
                        <m:t>880.000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×24=</m:t>
                      </m:r>
                      <m:r>
                        <a:rPr lang="en-ID" sz="2400" i="1">
                          <a:latin typeface="Cambria Math" panose="02040503050406030204" pitchFamily="18" charset="0"/>
                        </a:rPr>
                        <m:t>𝑅𝑝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21.120.000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b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Biaya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Energi</a:t>
                </a:r>
              </a:p>
              <a:p>
                <a:pPr>
                  <a:buNone/>
                </a:pP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Dari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tabel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>
                          <a:latin typeface="Cambria Math" panose="02040503050406030204" pitchFamily="18" charset="0"/>
                        </a:rPr>
                        <m:t>330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ID" sz="2400" i="1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Jarak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selama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4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tahun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>
                          <a:latin typeface="Cambria Math" panose="02040503050406030204" pitchFamily="18" charset="0"/>
                        </a:rPr>
                        <m:t>2.000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×48=96.000</m:t>
                      </m:r>
                      <m:r>
                        <m:rPr>
                          <m:nor/>
                        </m:rPr>
                        <a:rPr lang="en-ID" sz="2400" b="0" i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ID" sz="2400" b="0" i="1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ID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Biaya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listrik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normal: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>
                          <a:latin typeface="Cambria Math" panose="02040503050406030204" pitchFamily="18" charset="0"/>
                        </a:rPr>
                        <m:t>96.000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×330=</m:t>
                      </m:r>
                      <m:r>
                        <a:rPr lang="en-ID" sz="2400" i="1">
                          <a:latin typeface="Cambria Math" panose="02040503050406030204" pitchFamily="18" charset="0"/>
                        </a:rPr>
                        <m:t>𝑅𝑝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31.680.000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b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b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0A6E5C5-D56B-6AE7-6928-359C9D539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004" y="1256414"/>
                <a:ext cx="19570996" cy="10433625"/>
              </a:xfrm>
              <a:prstGeom prst="rect">
                <a:avLst/>
              </a:prstGeom>
              <a:blipFill>
                <a:blip r:embed="rId2"/>
                <a:stretch>
                  <a:fillRect l="-498" t="-409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oogle Shape;506;ge6deb319fa_5_270" descr="Shape&#10;&#10;Description automatically generated with medium confidence">
            <a:extLst>
              <a:ext uri="{FF2B5EF4-FFF2-40B4-BE49-F238E27FC236}">
                <a16:creationId xmlns:a16="http://schemas.microsoft.com/office/drawing/2014/main" id="{3A09B065-53E1-3D4E-5E25-C5707529D2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49600" y="246515"/>
            <a:ext cx="1873225" cy="565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9166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B2C65D-44B4-5F78-DC9D-429BC376700B}"/>
                  </a:ext>
                </a:extLst>
              </p:cNvPr>
              <p:cNvSpPr txBox="1"/>
              <p:nvPr/>
            </p:nvSpPr>
            <p:spPr>
              <a:xfrm>
                <a:off x="1013636" y="1259958"/>
                <a:ext cx="16436164" cy="6740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 Free Charging Credit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Tabel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memberikan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catatan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include free charging until 31/03/2029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Artinya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sebagian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besar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atau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seluruh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biaya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listrik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di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atas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dikompensasi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oleh program charging gratis.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Nilai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kreditnya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sekitar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 i="1">
                          <a:latin typeface="Cambria Math" panose="02040503050406030204" pitchFamily="18" charset="0"/>
                        </a:rPr>
                        <m:t>𝑅𝑝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21−22</m:t>
                      </m:r>
                      <m:r>
                        <m:rPr>
                          <m:nor/>
                        </m:rPr>
                        <a:rPr lang="en-ID" sz="2400" b="0" i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ID" sz="2400" b="0" i="1">
                          <a:latin typeface="Cambria Math" panose="02040503050406030204" pitchFamily="18" charset="0"/>
                        </a:rPr>
                        <m:t>𝑗𝑢𝑡𝑎</m:t>
                      </m:r>
                    </m:oMath>
                  </m:oMathPara>
                </a14:m>
                <a:endParaRPr lang="en-ID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seperti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yang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terlihat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juga pada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perhitungan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Limo Green).</a:t>
                </a:r>
              </a:p>
              <a:p>
                <a:pPr>
                  <a:lnSpc>
                    <a:spcPct val="150000"/>
                  </a:lnSpc>
                  <a:buNone/>
                </a:pPr>
                <a:b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5. Maintenance</a:t>
                </a: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Dari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tabel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 i="1">
                          <a:latin typeface="Cambria Math" panose="02040503050406030204" pitchFamily="18" charset="0"/>
                        </a:rPr>
                        <m:t>𝑅𝑝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14.000.000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B2C65D-44B4-5F78-DC9D-429BC37670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636" y="1259958"/>
                <a:ext cx="16436164" cy="6740307"/>
              </a:xfrm>
              <a:prstGeom prst="rect">
                <a:avLst/>
              </a:prstGeom>
              <a:blipFill>
                <a:blip r:embed="rId2"/>
                <a:stretch>
                  <a:fillRect l="-556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Google Shape;506;ge6deb319fa_5_270" descr="Shape&#10;&#10;Description automatically generated with medium confidence">
            <a:extLst>
              <a:ext uri="{FF2B5EF4-FFF2-40B4-BE49-F238E27FC236}">
                <a16:creationId xmlns:a16="http://schemas.microsoft.com/office/drawing/2014/main" id="{92FFFF50-FE6A-DA33-ABDB-7F775263C28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49600" y="246515"/>
            <a:ext cx="1873225" cy="565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4626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854004E-158A-F677-C64F-7E7D6FFEC7F9}"/>
                  </a:ext>
                </a:extLst>
              </p:cNvPr>
              <p:cNvSpPr txBox="1"/>
              <p:nvPr/>
            </p:nvSpPr>
            <p:spPr>
              <a:xfrm>
                <a:off x="1295400" y="1270591"/>
                <a:ext cx="17221200" cy="42741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Menggabungkan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Semua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Komponen</a:t>
                </a:r>
                <a:endParaRPr lang="en-ID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Sebelum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Free Charging Credit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>
                          <a:latin typeface="Cambria Math" panose="02040503050406030204" pitchFamily="18" charset="0"/>
                        </a:rPr>
                        <m:t>345.000.000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+21.120.000+31.680.000+14.000.000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D" sz="2400" i="1">
                          <a:latin typeface="Cambria Math" panose="02040503050406030204" pitchFamily="18" charset="0"/>
                        </a:rPr>
                        <m:t>𝑅𝑝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411.800.000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b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Dikurangi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Free Charging Credit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>
                          <a:latin typeface="Cambria Math" panose="02040503050406030204" pitchFamily="18" charset="0"/>
                        </a:rPr>
                        <m:t>411.800.000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−21.944.454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D" sz="2400" i="1">
                          <a:latin typeface="Cambria Math" panose="02040503050406030204" pitchFamily="18" charset="0"/>
                        </a:rPr>
                        <m:t>𝑅𝑝</m:t>
                      </m:r>
                      <m:r>
                        <a:rPr lang="en-ID" sz="2400" i="0">
                          <a:latin typeface="Cambria Math" panose="02040503050406030204" pitchFamily="18" charset="0"/>
                        </a:rPr>
                        <m:t>389.855.546</m:t>
                      </m:r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Hasilnya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sama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dengan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angka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pada </a:t>
                </a:r>
                <a:r>
                  <a:rPr lang="en-ID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tabel</a:t>
                </a:r>
                <a:r>
                  <a:rPr lang="en-ID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en-ID" sz="2400" i="1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ID" sz="2400" i="1">
                              <a:latin typeface="Cambria Math" panose="02040503050406030204" pitchFamily="18" charset="0"/>
                            </a:rPr>
                            <m:t>𝑇𝐶𝑂</m:t>
                          </m:r>
                          <m:r>
                            <a:rPr lang="en-ID" sz="2400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ID" sz="2400" i="1">
                              <a:latin typeface="Cambria Math" panose="02040503050406030204" pitchFamily="18" charset="0"/>
                            </a:rPr>
                            <m:t>𝑅𝑝</m:t>
                          </m:r>
                          <m:r>
                            <a:rPr lang="en-ID" sz="2400" i="0">
                              <a:latin typeface="Cambria Math" panose="02040503050406030204" pitchFamily="18" charset="0"/>
                            </a:rPr>
                            <m:t>389.855.546</m:t>
                          </m:r>
                        </m:e>
                      </m:borderBox>
                    </m:oMath>
                  </m:oMathPara>
                </a14:m>
                <a:endParaRPr lang="en-ID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854004E-158A-F677-C64F-7E7D6FFEC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1270591"/>
                <a:ext cx="17221200" cy="4274183"/>
              </a:xfrm>
              <a:prstGeom prst="rect">
                <a:avLst/>
              </a:prstGeom>
              <a:blipFill>
                <a:blip r:embed="rId2"/>
                <a:stretch>
                  <a:fillRect l="-566" t="-99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EC475F-F8A3-4313-5377-D05523483C91}"/>
                  </a:ext>
                </a:extLst>
              </p:cNvPr>
              <p:cNvSpPr txBox="1"/>
              <p:nvPr/>
            </p:nvSpPr>
            <p:spPr>
              <a:xfrm>
                <a:off x="1295400" y="6821518"/>
                <a:ext cx="16916400" cy="32237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None/>
                </a:pP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Ringkasan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VF MPV 7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rderBox>
                        <m:borderBoxPr>
                          <m:ctrlPr>
                            <a:rPr lang="en-ID" sz="2400" b="1" i="1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𝑻𝑪𝑶</m:t>
                          </m:r>
                          <m:r>
                            <a:rPr lang="en-ID" sz="2400" b="1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𝑶𝑻𝑹</m:t>
                          </m:r>
                          <m:r>
                            <a:rPr lang="en-ID" sz="24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𝑩𝒂𝒕𝒕𝒆𝒓𝒚</m:t>
                          </m:r>
                          <m:r>
                            <m:rPr>
                              <m:nor/>
                            </m:rPr>
                            <a:rPr lang="en-ID" sz="2400" b="1" i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𝑹𝒆𝒏𝒕𝒂𝒍</m:t>
                          </m:r>
                          <m:r>
                            <a:rPr lang="en-ID" sz="24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𝑴𝒂𝒊𝒏𝒕𝒆𝒏𝒂𝒏𝒄𝒆</m:t>
                          </m:r>
                          <m:r>
                            <a:rPr lang="en-ID" sz="2400" b="1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𝑬𝒏𝒆𝒓𝒈𝒚</m:t>
                          </m:r>
                          <m:r>
                            <m:rPr>
                              <m:nor/>
                            </m:rPr>
                            <a:rPr lang="en-ID" sz="2400" b="1" i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𝑪𝒐𝒔𝒕</m:t>
                          </m:r>
                          <m:r>
                            <a:rPr lang="en-ID" sz="2400" b="1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𝑭𝒓𝒆𝒆</m:t>
                          </m:r>
                          <m:r>
                            <m:rPr>
                              <m:nor/>
                            </m:rPr>
                            <a:rPr lang="en-ID" sz="2400" b="1" i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𝑪𝒉𝒂𝒓𝒈𝒊𝒏𝒈</m:t>
                          </m:r>
                          <m:r>
                            <m:rPr>
                              <m:nor/>
                            </m:rPr>
                            <a:rPr lang="en-ID" sz="2400" b="1" i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𝑪𝒓𝒆𝒅𝒊𝒕</m:t>
                          </m:r>
                        </m:e>
                      </m:borderBox>
                    </m:oMath>
                  </m:oMathPara>
                </a14:m>
                <a:endParaRPr lang="en-ID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None/>
                </a:pP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Substitusi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ID" sz="2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angka</a:t>
                </a:r>
                <a:r>
                  <a:rPr lang="en-ID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 b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𝟑𝟒𝟓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𝟏𝟐𝟎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𝟏𝟒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𝟔𝟖𝟎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𝟎𝟎𝟎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𝟐𝟏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𝟗𝟒𝟒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ID" sz="2400" b="1" i="0" smtClean="0">
                          <a:latin typeface="Cambria Math" panose="02040503050406030204" pitchFamily="18" charset="0"/>
                        </a:rPr>
                        <m:t>𝟒𝟓𝟒</m:t>
                      </m:r>
                    </m:oMath>
                  </m:oMathPara>
                </a14:m>
                <a:endParaRPr lang="en-ID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D" sz="2400" b="1" smtClean="0">
                          <a:latin typeface="Cambria Math" panose="02040503050406030204" pitchFamily="18" charset="0"/>
                        </a:rPr>
                        <m:t>=</m:t>
                      </m:r>
                      <m:borderBox>
                        <m:borderBoxPr>
                          <m:ctrlPr>
                            <a:rPr lang="en-ID" sz="2400" b="1" i="1">
                              <a:latin typeface="Cambria Math" panose="02040503050406030204" pitchFamily="18" charset="0"/>
                            </a:rPr>
                          </m:ctrlPr>
                        </m:borderBoxPr>
                        <m:e>
                          <m:r>
                            <a:rPr lang="en-ID" sz="2400" b="1" i="1" smtClean="0">
                              <a:latin typeface="Cambria Math" panose="02040503050406030204" pitchFamily="18" charset="0"/>
                            </a:rPr>
                            <m:t>𝑹𝒑</m:t>
                          </m:r>
                          <m:r>
                            <a:rPr lang="en-ID" sz="2400" b="1" i="0" smtClean="0">
                              <a:latin typeface="Cambria Math" panose="02040503050406030204" pitchFamily="18" charset="0"/>
                            </a:rPr>
                            <m:t>𝟑𝟖𝟗</m:t>
                          </m:r>
                          <m:r>
                            <a:rPr lang="en-ID" sz="2400" b="1" i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ID" sz="2400" b="1" i="0" smtClean="0">
                              <a:latin typeface="Cambria Math" panose="02040503050406030204" pitchFamily="18" charset="0"/>
                            </a:rPr>
                            <m:t>𝟖𝟓𝟓</m:t>
                          </m:r>
                          <m:r>
                            <a:rPr lang="en-ID" sz="2400" b="1" i="0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ID" sz="2400" b="1" i="0" smtClean="0">
                              <a:latin typeface="Cambria Math" panose="02040503050406030204" pitchFamily="18" charset="0"/>
                            </a:rPr>
                            <m:t>𝟓𝟒𝟔</m:t>
                          </m:r>
                        </m:e>
                      </m:borderBox>
                    </m:oMath>
                  </m:oMathPara>
                </a14:m>
                <a:endParaRPr lang="en-ID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AEC475F-F8A3-4313-5377-D05523483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6821518"/>
                <a:ext cx="16916400" cy="3223768"/>
              </a:xfrm>
              <a:prstGeom prst="rect">
                <a:avLst/>
              </a:prstGeom>
              <a:blipFill>
                <a:blip r:embed="rId3"/>
                <a:stretch>
                  <a:fillRect l="-57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Google Shape;506;ge6deb319fa_5_270" descr="Shape&#10;&#10;Description automatically generated with medium confidence">
            <a:extLst>
              <a:ext uri="{FF2B5EF4-FFF2-40B4-BE49-F238E27FC236}">
                <a16:creationId xmlns:a16="http://schemas.microsoft.com/office/drawing/2014/main" id="{5614B755-D930-5E1F-BFAF-C5E769E70B1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849600" y="246515"/>
            <a:ext cx="1873225" cy="565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4420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1793</TotalTime>
  <Words>337</Words>
  <Application>Microsoft Office PowerPoint</Application>
  <PresentationFormat>Custom</PresentationFormat>
  <Paragraphs>60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Cambria Math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Ahmad Fahrudin [VFID]</dc:creator>
  <cp:lastModifiedBy>Lola Yulisna Harahap (VTI-Automotive-MARKET)</cp:lastModifiedBy>
  <cp:revision>29</cp:revision>
  <dcterms:created xsi:type="dcterms:W3CDTF">2006-08-16T00:00:00Z</dcterms:created>
  <dcterms:modified xsi:type="dcterms:W3CDTF">2026-06-22T06:04:53Z</dcterms:modified>
  <dc:identifier>DAG3yWuhQeU</dc:identifier>
</cp:coreProperties>
</file>